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1d2fa0845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1d2fa0845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1d2fa0845b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1d2fa0845b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Week 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Planning/Defining Requirements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Week 2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Decide on Architecture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Week 3 and 4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Diagrams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Week 5 through 14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development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Week 15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Acquire and test hardware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Week 16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software and launch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d2fa0845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1d2fa0845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377d80d31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377d80d31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3789560f0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3789560f0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1d2fa0845b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1d2fa0845b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1d2fa0845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1d2fa0845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1d2fa0845b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1d2fa0845b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d2fa0845b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1d2fa0845b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1d2fa0845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1d2fa0845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d2fa0845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1d2fa0845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377d80d31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377d80d31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3789560f0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3789560f0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3789560f0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3789560f0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3789560f0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3789560f0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1d2fa0845b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1d2fa0845b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377d80d31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377d80d31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1d2fa0845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1d2fa0845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1d2fa0845b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1d2fa0845b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1d2fa0845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1d2fa0845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1d2fa0845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1d2fa0845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77d80d3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377d80d3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1d2fa0845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1d2fa0845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377d80d31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377d80d3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1d2fa0845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1d2fa0845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1d2fa0845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1d2fa0845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1d2fa0845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1d2fa0845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533400" y="1276350"/>
            <a:ext cx="8153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33400" y="2038350"/>
            <a:ext cx="8153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wo Content">
  <p:cSld name="5_Two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457200" y="133349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5009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457200" y="971550"/>
            <a:ext cx="26670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1pPr>
            <a:lvl2pPr indent="-317500" lvl="1" marL="9144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200"/>
            </a:lvl2pPr>
            <a:lvl3pPr indent="-317500" lvl="2" marL="13716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 sz="1100"/>
            </a:lvl3pPr>
            <a:lvl4pPr indent="-317500" lvl="3" marL="18288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 sz="1100"/>
            </a:lvl4pPr>
            <a:lvl5pPr indent="-317500" lvl="4" marL="22860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 sz="1100"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3238500" y="971550"/>
            <a:ext cx="26670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1pPr>
            <a:lvl2pPr indent="-317500" lvl="1" marL="9144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200"/>
            </a:lvl2pPr>
            <a:lvl3pPr indent="-317500" lvl="2" marL="13716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 sz="1100"/>
            </a:lvl3pPr>
            <a:lvl4pPr indent="-317500" lvl="3" marL="18288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 sz="1100"/>
            </a:lvl4pPr>
            <a:lvl5pPr indent="-317500" lvl="4" marL="22860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 sz="1100"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457201" y="819150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15009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3575050" y="819150"/>
            <a:ext cx="5111700" cy="3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69" name="Google Shape;69;p13"/>
          <p:cNvSpPr txBox="1"/>
          <p:nvPr>
            <p:ph idx="2" type="body"/>
          </p:nvPr>
        </p:nvSpPr>
        <p:spPr>
          <a:xfrm>
            <a:off x="457201" y="1733550"/>
            <a:ext cx="3008400" cy="28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rtl="0">
              <a:spcBef>
                <a:spcPts val="36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rtl="0">
              <a:spcBef>
                <a:spcPts val="32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rtl="0">
              <a:spcBef>
                <a:spcPts val="32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70" name="Google Shape;70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15009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4"/>
          <p:cNvSpPr/>
          <p:nvPr>
            <p:ph idx="2" type="pic"/>
          </p:nvPr>
        </p:nvSpPr>
        <p:spPr>
          <a:xfrm>
            <a:off x="1792288" y="895349"/>
            <a:ext cx="5486400" cy="26502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rtl="0">
              <a:spcBef>
                <a:spcPts val="36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rtl="0">
              <a:spcBef>
                <a:spcPts val="32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rtl="0">
              <a:spcBef>
                <a:spcPts val="32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77" name="Google Shape;77;p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57200" y="1333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5009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 rot="5400000">
            <a:off x="2760450" y="-1331700"/>
            <a:ext cx="3623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 rot="5400000">
            <a:off x="5884650" y="1792499"/>
            <a:ext cx="35469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5009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 rot="5400000">
            <a:off x="1693650" y="-188701"/>
            <a:ext cx="35469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4" name="Google Shape;94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971550"/>
            <a:ext cx="8229600" cy="3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457200" y="133349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5009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Only">
  <p:cSld name="3_Title 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0"/>
            <a:ext cx="3657600" cy="5143500"/>
          </a:xfrm>
          <a:prstGeom prst="rect">
            <a:avLst/>
          </a:prstGeom>
          <a:solidFill>
            <a:srgbClr val="0563B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348854"/>
            <a:ext cx="297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2038350"/>
            <a:ext cx="2971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48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Calibri"/>
              <a:buNone/>
              <a:defRPr sz="1400">
                <a:solidFill>
                  <a:srgbClr val="D8D8D8"/>
                </a:solidFill>
              </a:defRPr>
            </a:lvl1pPr>
            <a:lvl2pPr indent="-317500" lvl="1" marL="9144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57200" y="1333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5009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57200" y="133349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5009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57200" y="971550"/>
            <a:ext cx="4038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1pPr>
            <a:lvl2pPr indent="-317500" lvl="1" marL="9144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200"/>
            </a:lvl2pPr>
            <a:lvl3pPr indent="-317500" lvl="2" marL="13716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 sz="1100"/>
            </a:lvl3pPr>
            <a:lvl4pPr indent="-317500" lvl="3" marL="18288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 sz="1100"/>
            </a:lvl4pPr>
            <a:lvl5pPr indent="-317500" lvl="4" marL="22860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 sz="1100"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48200" y="971550"/>
            <a:ext cx="4038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317500" lvl="1" marL="9144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200"/>
            </a:lvl2pPr>
            <a:lvl3pPr indent="-317500" lvl="2" marL="13716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 sz="1100"/>
            </a:lvl3pPr>
            <a:lvl4pPr indent="-317500" lvl="3" marL="18288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 sz="1100"/>
            </a:lvl4pPr>
            <a:lvl5pPr indent="-317500" lvl="4" marL="22860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 sz="1100"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wo Content">
  <p:cSld name="4_Two Conte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457200" y="133349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5009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7200" y="971550"/>
            <a:ext cx="26670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1pPr>
            <a:lvl2pPr indent="-317500" lvl="1" marL="9144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200"/>
            </a:lvl2pPr>
            <a:lvl3pPr indent="-317500" lvl="2" marL="13716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 sz="1100"/>
            </a:lvl3pPr>
            <a:lvl4pPr indent="-317500" lvl="3" marL="18288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 sz="1100"/>
            </a:lvl4pPr>
            <a:lvl5pPr indent="-317500" lvl="4" marL="22860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 sz="1100"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3238500" y="971550"/>
            <a:ext cx="26670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1pPr>
            <a:lvl2pPr indent="-317500" lvl="1" marL="9144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200"/>
            </a:lvl2pPr>
            <a:lvl3pPr indent="-317500" lvl="2" marL="13716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 sz="1100"/>
            </a:lvl3pPr>
            <a:lvl4pPr indent="-317500" lvl="3" marL="18288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 sz="1100"/>
            </a:lvl4pPr>
            <a:lvl5pPr indent="-317500" lvl="4" marL="22860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 sz="1100"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6019800" y="971550"/>
            <a:ext cx="26670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1pPr>
            <a:lvl2pPr indent="-317500" lvl="1" marL="9144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200"/>
            </a:lvl2pPr>
            <a:lvl3pPr indent="-317500" lvl="2" marL="13716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 sz="1100"/>
            </a:lvl3pPr>
            <a:lvl4pPr indent="-317500" lvl="3" marL="18288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 sz="1100"/>
            </a:lvl4pPr>
            <a:lvl5pPr indent="-317500" lvl="4" marL="22860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 sz="1100"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533400" y="819150"/>
            <a:ext cx="8153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533400" y="1657350"/>
            <a:ext cx="8153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model2">
  <p:cSld name="1_slidemodel2">
    <p:bg>
      <p:bgPr>
        <a:gradFill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2414004" y="2152975"/>
            <a:ext cx="4449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3200" cap="none">
                <a:solidFill>
                  <a:srgbClr val="15009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1333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50092"/>
              </a:buClr>
              <a:buSzPts val="1400"/>
              <a:buFont typeface="Arial"/>
              <a:buNone/>
              <a:defRPr b="1" i="0" sz="2800" u="none" cap="none" strike="noStrike">
                <a:solidFill>
                  <a:srgbClr val="150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971550"/>
            <a:ext cx="8229600" cy="3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3.jpg"/><Relationship Id="rId6" Type="http://schemas.openxmlformats.org/officeDocument/2006/relationships/image" Target="../media/image11.jpg"/><Relationship Id="rId7" Type="http://schemas.openxmlformats.org/officeDocument/2006/relationships/image" Target="../media/image7.jpg"/><Relationship Id="rId8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ctrTitle"/>
          </p:nvPr>
        </p:nvSpPr>
        <p:spPr>
          <a:xfrm>
            <a:off x="533400" y="892800"/>
            <a:ext cx="8153400" cy="11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Tastey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/>
            </a:br>
            <a:r>
              <a:rPr lang="en" sz="2000"/>
              <a:t>Cooking Made Convenient</a:t>
            </a:r>
            <a:endParaRPr sz="2000"/>
          </a:p>
        </p:txBody>
      </p:sp>
      <p:sp>
        <p:nvSpPr>
          <p:cNvPr id="104" name="Google Shape;104;p18"/>
          <p:cNvSpPr txBox="1"/>
          <p:nvPr>
            <p:ph idx="1" type="subTitle"/>
          </p:nvPr>
        </p:nvSpPr>
        <p:spPr>
          <a:xfrm>
            <a:off x="533400" y="2038350"/>
            <a:ext cx="8153400" cy="23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Luke Buchanan</a:t>
            </a:r>
            <a:endParaRPr sz="16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/>
              <a:t>Cade Edwards</a:t>
            </a:r>
            <a:endParaRPr sz="16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/>
              <a:t>Rayven Gsell</a:t>
            </a:r>
            <a:endParaRPr sz="16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/>
              <a:t>Dan Nguyen</a:t>
            </a:r>
            <a:endParaRPr sz="16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/>
              <a:t>Shoham Sanyal</a:t>
            </a:r>
            <a:endParaRPr sz="16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/>
              <a:t>Matthew Singsing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ctrTitle"/>
          </p:nvPr>
        </p:nvSpPr>
        <p:spPr>
          <a:xfrm>
            <a:off x="533400" y="819150"/>
            <a:ext cx="81534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165" name="Google Shape;165;p27"/>
          <p:cNvSpPr txBox="1"/>
          <p:nvPr>
            <p:ph idx="1" type="subTitle"/>
          </p:nvPr>
        </p:nvSpPr>
        <p:spPr>
          <a:xfrm>
            <a:off x="533400" y="1657350"/>
            <a:ext cx="81534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Month Timeline</a:t>
            </a:r>
            <a:endParaRPr/>
          </a:p>
        </p:txBody>
      </p:sp>
      <p:grpSp>
        <p:nvGrpSpPr>
          <p:cNvPr id="171" name="Google Shape;171;p28"/>
          <p:cNvGrpSpPr/>
          <p:nvPr/>
        </p:nvGrpSpPr>
        <p:grpSpPr>
          <a:xfrm>
            <a:off x="3014644" y="1864925"/>
            <a:ext cx="1572916" cy="1728850"/>
            <a:chOff x="4526664" y="1857800"/>
            <a:chExt cx="2480158" cy="1728850"/>
          </a:xfrm>
        </p:grpSpPr>
        <p:sp>
          <p:nvSpPr>
            <p:cNvPr id="172" name="Google Shape;172;p28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3" name="Google Shape;173;p28"/>
            <p:cNvGrpSpPr/>
            <p:nvPr/>
          </p:nvGrpSpPr>
          <p:grpSpPr>
            <a:xfrm>
              <a:off x="4526664" y="1857800"/>
              <a:ext cx="2480158" cy="1728850"/>
              <a:chOff x="4526664" y="1857800"/>
              <a:chExt cx="2480158" cy="1728850"/>
            </a:xfrm>
          </p:grpSpPr>
          <p:grpSp>
            <p:nvGrpSpPr>
              <p:cNvPr id="174" name="Google Shape;174;p28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75" name="Google Shape;175;p2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76" name="Google Shape;176;p2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7" name="Google Shape;177;p28"/>
              <p:cNvSpPr txBox="1"/>
              <p:nvPr/>
            </p:nvSpPr>
            <p:spPr>
              <a:xfrm>
                <a:off x="4526664" y="3215250"/>
                <a:ext cx="22536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Week 3 and 4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8" name="Google Shape;178;p28"/>
              <p:cNvSpPr txBox="1"/>
              <p:nvPr/>
            </p:nvSpPr>
            <p:spPr>
              <a:xfrm>
                <a:off x="4753223" y="1857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rm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Create Diagrams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79" name="Google Shape;179;p28"/>
          <p:cNvGrpSpPr/>
          <p:nvPr/>
        </p:nvGrpSpPr>
        <p:grpSpPr>
          <a:xfrm>
            <a:off x="4225427" y="2709725"/>
            <a:ext cx="1725743" cy="1735650"/>
            <a:chOff x="6435815" y="2702600"/>
            <a:chExt cx="2721134" cy="1735650"/>
          </a:xfrm>
        </p:grpSpPr>
        <p:sp>
          <p:nvSpPr>
            <p:cNvPr id="180" name="Google Shape;180;p28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1" name="Google Shape;181;p28"/>
            <p:cNvGrpSpPr/>
            <p:nvPr/>
          </p:nvGrpSpPr>
          <p:grpSpPr>
            <a:xfrm>
              <a:off x="6435815" y="2702600"/>
              <a:ext cx="2494557" cy="1735650"/>
              <a:chOff x="6435815" y="2702600"/>
              <a:chExt cx="2494557" cy="1735650"/>
            </a:xfrm>
          </p:grpSpPr>
          <p:grpSp>
            <p:nvGrpSpPr>
              <p:cNvPr id="182" name="Google Shape;182;p28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83" name="Google Shape;183;p2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84" name="Google Shape;184;p2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5" name="Google Shape;185;p28"/>
              <p:cNvSpPr txBox="1"/>
              <p:nvPr/>
            </p:nvSpPr>
            <p:spPr>
              <a:xfrm>
                <a:off x="6435815" y="2702600"/>
                <a:ext cx="19284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Week 5 - 14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6" name="Google Shape;186;p28"/>
              <p:cNvSpPr txBox="1"/>
              <p:nvPr/>
            </p:nvSpPr>
            <p:spPr>
              <a:xfrm>
                <a:off x="6676773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Software Development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87" name="Google Shape;187;p28"/>
          <p:cNvGrpSpPr/>
          <p:nvPr/>
        </p:nvGrpSpPr>
        <p:grpSpPr>
          <a:xfrm>
            <a:off x="458403" y="1864925"/>
            <a:ext cx="1636687" cy="1728875"/>
            <a:chOff x="496011" y="1857800"/>
            <a:chExt cx="2580711" cy="1728875"/>
          </a:xfrm>
        </p:grpSpPr>
        <p:sp>
          <p:nvSpPr>
            <p:cNvPr id="188" name="Google Shape;188;p28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9" name="Google Shape;189;p28"/>
            <p:cNvGrpSpPr/>
            <p:nvPr/>
          </p:nvGrpSpPr>
          <p:grpSpPr>
            <a:xfrm>
              <a:off x="496011" y="1857800"/>
              <a:ext cx="2580711" cy="1728875"/>
              <a:chOff x="496011" y="1857800"/>
              <a:chExt cx="2580711" cy="1728875"/>
            </a:xfrm>
          </p:grpSpPr>
          <p:sp>
            <p:nvSpPr>
              <p:cNvPr id="190" name="Google Shape;190;p28"/>
              <p:cNvSpPr txBox="1"/>
              <p:nvPr/>
            </p:nvSpPr>
            <p:spPr>
              <a:xfrm>
                <a:off x="496011" y="3215275"/>
                <a:ext cx="11691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Week 1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91" name="Google Shape;191;p28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92" name="Google Shape;192;p2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93" name="Google Shape;193;p2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94" name="Google Shape;194;p28"/>
              <p:cNvSpPr txBox="1"/>
              <p:nvPr/>
            </p:nvSpPr>
            <p:spPr>
              <a:xfrm>
                <a:off x="823122" y="1857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rm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Planning and Defining Requirements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95" name="Google Shape;195;p28"/>
          <p:cNvGrpSpPr/>
          <p:nvPr/>
        </p:nvGrpSpPr>
        <p:grpSpPr>
          <a:xfrm>
            <a:off x="1745574" y="2709725"/>
            <a:ext cx="1586350" cy="1735650"/>
            <a:chOff x="2525609" y="2702600"/>
            <a:chExt cx="2501341" cy="1735650"/>
          </a:xfrm>
        </p:grpSpPr>
        <p:sp>
          <p:nvSpPr>
            <p:cNvPr id="196" name="Google Shape;196;p28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7" name="Google Shape;197;p28"/>
            <p:cNvGrpSpPr/>
            <p:nvPr/>
          </p:nvGrpSpPr>
          <p:grpSpPr>
            <a:xfrm>
              <a:off x="2525609" y="2702600"/>
              <a:ext cx="2501341" cy="1735650"/>
              <a:chOff x="2525609" y="2702600"/>
              <a:chExt cx="2501341" cy="1735650"/>
            </a:xfrm>
          </p:grpSpPr>
          <p:sp>
            <p:nvSpPr>
              <p:cNvPr id="198" name="Google Shape;198;p28"/>
              <p:cNvSpPr txBox="1"/>
              <p:nvPr/>
            </p:nvSpPr>
            <p:spPr>
              <a:xfrm>
                <a:off x="2525609" y="2702600"/>
                <a:ext cx="1132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Week 2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99" name="Google Shape;199;p28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00" name="Google Shape;200;p2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01" name="Google Shape;201;p2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02" name="Google Shape;202;p28"/>
              <p:cNvSpPr txBox="1"/>
              <p:nvPr/>
            </p:nvSpPr>
            <p:spPr>
              <a:xfrm>
                <a:off x="2773350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rm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Decide on Architecture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03" name="Google Shape;203;p28"/>
          <p:cNvGrpSpPr/>
          <p:nvPr/>
        </p:nvGrpSpPr>
        <p:grpSpPr>
          <a:xfrm>
            <a:off x="5747842" y="1864925"/>
            <a:ext cx="1579620" cy="1728850"/>
            <a:chOff x="4526653" y="1857800"/>
            <a:chExt cx="2480170" cy="1728850"/>
          </a:xfrm>
        </p:grpSpPr>
        <p:sp>
          <p:nvSpPr>
            <p:cNvPr id="204" name="Google Shape;204;p28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5" name="Google Shape;205;p28"/>
            <p:cNvGrpSpPr/>
            <p:nvPr/>
          </p:nvGrpSpPr>
          <p:grpSpPr>
            <a:xfrm>
              <a:off x="4526653" y="1857800"/>
              <a:ext cx="2480170" cy="1728850"/>
              <a:chOff x="4526653" y="1857800"/>
              <a:chExt cx="2480170" cy="1728850"/>
            </a:xfrm>
          </p:grpSpPr>
          <p:grpSp>
            <p:nvGrpSpPr>
              <p:cNvPr id="206" name="Google Shape;206;p28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07" name="Google Shape;207;p2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08" name="Google Shape;208;p2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09" name="Google Shape;209;p28"/>
              <p:cNvSpPr txBox="1"/>
              <p:nvPr/>
            </p:nvSpPr>
            <p:spPr>
              <a:xfrm>
                <a:off x="4526653" y="3215250"/>
                <a:ext cx="1274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Week 15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0" name="Google Shape;210;p28"/>
              <p:cNvSpPr txBox="1"/>
              <p:nvPr/>
            </p:nvSpPr>
            <p:spPr>
              <a:xfrm>
                <a:off x="4753223" y="1857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rm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300">
                    <a:latin typeface="Roboto"/>
                    <a:ea typeface="Roboto"/>
                    <a:cs typeface="Roboto"/>
                    <a:sym typeface="Roboto"/>
                  </a:rPr>
                  <a:t>Acquire and Test Hardware</a:t>
                </a:r>
                <a:endParaRPr b="1" sz="13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11" name="Google Shape;211;p28"/>
          <p:cNvGrpSpPr/>
          <p:nvPr/>
        </p:nvGrpSpPr>
        <p:grpSpPr>
          <a:xfrm>
            <a:off x="6963776" y="2709725"/>
            <a:ext cx="1733102" cy="1735650"/>
            <a:chOff x="6435797" y="2702600"/>
            <a:chExt cx="2721152" cy="1735650"/>
          </a:xfrm>
        </p:grpSpPr>
        <p:sp>
          <p:nvSpPr>
            <p:cNvPr id="212" name="Google Shape;212;p28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3" name="Google Shape;213;p28"/>
            <p:cNvGrpSpPr/>
            <p:nvPr/>
          </p:nvGrpSpPr>
          <p:grpSpPr>
            <a:xfrm>
              <a:off x="6435797" y="2702600"/>
              <a:ext cx="2494576" cy="1735650"/>
              <a:chOff x="6435797" y="2702600"/>
              <a:chExt cx="2494576" cy="1735650"/>
            </a:xfrm>
          </p:grpSpPr>
          <p:grpSp>
            <p:nvGrpSpPr>
              <p:cNvPr id="214" name="Google Shape;214;p28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15" name="Google Shape;215;p2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16" name="Google Shape;216;p2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17" name="Google Shape;217;p28"/>
              <p:cNvSpPr txBox="1"/>
              <p:nvPr/>
            </p:nvSpPr>
            <p:spPr>
              <a:xfrm>
                <a:off x="6435797" y="2702600"/>
                <a:ext cx="1462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Week 16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8" name="Google Shape;218;p28"/>
              <p:cNvSpPr txBox="1"/>
              <p:nvPr/>
            </p:nvSpPr>
            <p:spPr>
              <a:xfrm>
                <a:off x="6676773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rm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Test Software and Launch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ctrTitle"/>
          </p:nvPr>
        </p:nvSpPr>
        <p:spPr>
          <a:xfrm>
            <a:off x="533400" y="819150"/>
            <a:ext cx="81534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224" name="Google Shape;224;p29"/>
          <p:cNvSpPr txBox="1"/>
          <p:nvPr>
            <p:ph idx="1" type="subTitle"/>
          </p:nvPr>
        </p:nvSpPr>
        <p:spPr>
          <a:xfrm>
            <a:off x="533400" y="1657350"/>
            <a:ext cx="81534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Add and Delete Recipes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Search Existing Recipes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Edit recipes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Search Tastey’s servers for more recipes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 </a:t>
            </a:r>
            <a:r>
              <a:rPr lang="en"/>
              <a:t>Functional Requirements</a:t>
            </a:r>
            <a:endParaRPr/>
          </a:p>
        </p:txBody>
      </p:sp>
      <p:sp>
        <p:nvSpPr>
          <p:cNvPr id="236" name="Google Shape;236;p31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Reliability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/>
              <a:t>The system must be incredibly reliable, this software must work for years to come</a:t>
            </a:r>
            <a:endParaRPr sz="16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Maintainability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/>
              <a:t>Servers must stay online, otherwise downloading recipes will become difficult</a:t>
            </a:r>
            <a:endParaRPr sz="16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Availability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/>
              <a:t>The software must be </a:t>
            </a:r>
            <a:r>
              <a:rPr lang="en" sz="1600"/>
              <a:t>available</a:t>
            </a:r>
            <a:r>
              <a:rPr lang="en" sz="1600"/>
              <a:t> constantly, hunger makes people impatient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 Functional Requirements</a:t>
            </a:r>
            <a:endParaRPr/>
          </a:p>
        </p:txBody>
      </p:sp>
      <p:sp>
        <p:nvSpPr>
          <p:cNvPr id="242" name="Google Shape;242;p32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/>
              <a:t>We will not handle sensitive information, however still require login authentication </a:t>
            </a:r>
            <a:endParaRPr sz="16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Localization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/>
              <a:t>Recipes need to be translated, and ingredients changed depending on location</a:t>
            </a:r>
            <a:endParaRPr sz="16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Usability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/>
              <a:t>The software must be easily </a:t>
            </a:r>
            <a:r>
              <a:rPr lang="en" sz="1600"/>
              <a:t>accessible</a:t>
            </a:r>
            <a:r>
              <a:rPr lang="en" sz="1600"/>
              <a:t>, everyone needs to cook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 Functional Requirements</a:t>
            </a:r>
            <a:endParaRPr/>
          </a:p>
        </p:txBody>
      </p:sp>
      <p:sp>
        <p:nvSpPr>
          <p:cNvPr id="248" name="Google Shape;248;p33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/>
              <a:t>Will not pose an issue since our software is not demanding</a:t>
            </a:r>
            <a:endParaRPr sz="16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Scalability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/>
              <a:t>Allow for servers to be upgraded in order for more users and recipes</a:t>
            </a:r>
            <a:endParaRPr sz="16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Portability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/>
              <a:t>Relatively simple since we are connecting to our own server, not through third party</a:t>
            </a:r>
            <a:endParaRPr sz="16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Compatibility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/>
              <a:t>Everyone eats, so no matter the software or hardware we must work with it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ctrTitle"/>
          </p:nvPr>
        </p:nvSpPr>
        <p:spPr>
          <a:xfrm>
            <a:off x="533400" y="819150"/>
            <a:ext cx="81534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sp>
        <p:nvSpPr>
          <p:cNvPr id="254" name="Google Shape;254;p34"/>
          <p:cNvSpPr txBox="1"/>
          <p:nvPr>
            <p:ph idx="1" type="subTitle"/>
          </p:nvPr>
        </p:nvSpPr>
        <p:spPr>
          <a:xfrm>
            <a:off x="533400" y="1657350"/>
            <a:ext cx="81534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</a:t>
            </a:r>
            <a:r>
              <a:rPr lang="en"/>
              <a:t> Diagram</a:t>
            </a:r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673" y="1307850"/>
            <a:ext cx="4426664" cy="38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ctrTitle"/>
          </p:nvPr>
        </p:nvSpPr>
        <p:spPr>
          <a:xfrm>
            <a:off x="533400" y="819150"/>
            <a:ext cx="81534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</a:t>
            </a:r>
            <a:r>
              <a:rPr lang="en"/>
              <a:t>Diagram</a:t>
            </a:r>
            <a:endParaRPr/>
          </a:p>
        </p:txBody>
      </p:sp>
      <p:sp>
        <p:nvSpPr>
          <p:cNvPr id="266" name="Google Shape;266;p36"/>
          <p:cNvSpPr txBox="1"/>
          <p:nvPr>
            <p:ph idx="1" type="subTitle"/>
          </p:nvPr>
        </p:nvSpPr>
        <p:spPr>
          <a:xfrm>
            <a:off x="533400" y="1657350"/>
            <a:ext cx="81534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31988" r="16299" t="0"/>
          <a:stretch/>
        </p:blipFill>
        <p:spPr>
          <a:xfrm rot="-5400000">
            <a:off x="2996462" y="3159837"/>
            <a:ext cx="1689226" cy="2450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" name="Google Shape;11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Tastey?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 b="0" l="16558" r="31123" t="0"/>
          <a:stretch/>
        </p:blipFill>
        <p:spPr>
          <a:xfrm rot="-5400011">
            <a:off x="727236" y="3200116"/>
            <a:ext cx="1597148" cy="228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1204475"/>
            <a:ext cx="3212001" cy="240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 rotWithShape="1">
          <a:blip r:embed="rId6">
            <a:alphaModFix/>
          </a:blip>
          <a:srcRect b="0" l="23839" r="4849" t="17423"/>
          <a:stretch/>
        </p:blipFill>
        <p:spPr>
          <a:xfrm>
            <a:off x="5894050" y="1199051"/>
            <a:ext cx="2712776" cy="23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 rotWithShape="1">
          <a:blip r:embed="rId7">
            <a:alphaModFix/>
          </a:blip>
          <a:srcRect b="0" l="36934" r="17723" t="0"/>
          <a:stretch/>
        </p:blipFill>
        <p:spPr>
          <a:xfrm rot="-5400000">
            <a:off x="5733963" y="2324889"/>
            <a:ext cx="2164823" cy="35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 rotWithShape="1">
          <a:blip r:embed="rId8">
            <a:alphaModFix/>
          </a:blip>
          <a:srcRect b="1667" l="28488" r="6648" t="12400"/>
          <a:stretch/>
        </p:blipFill>
        <p:spPr>
          <a:xfrm>
            <a:off x="3588788" y="1199050"/>
            <a:ext cx="2435441" cy="241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Diagram</a:t>
            </a:r>
            <a:endParaRPr/>
          </a:p>
        </p:txBody>
      </p:sp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200" y="1307850"/>
            <a:ext cx="4837175" cy="38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Recipe Diagram</a:t>
            </a:r>
            <a:endParaRPr/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876" y="1307850"/>
            <a:ext cx="4278202" cy="38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Recipe</a:t>
            </a:r>
            <a:r>
              <a:rPr lang="en"/>
              <a:t> Diagram</a:t>
            </a:r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600" y="1307850"/>
            <a:ext cx="4618706" cy="38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Recipe</a:t>
            </a:r>
            <a:r>
              <a:rPr lang="en"/>
              <a:t> Diagram</a:t>
            </a:r>
            <a:endParaRPr/>
          </a:p>
        </p:txBody>
      </p:sp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713" y="1307850"/>
            <a:ext cx="4264575" cy="38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ctrTitle"/>
          </p:nvPr>
        </p:nvSpPr>
        <p:spPr>
          <a:xfrm>
            <a:off x="533400" y="819150"/>
            <a:ext cx="81534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</a:t>
            </a:r>
            <a:r>
              <a:rPr lang="en"/>
              <a:t> Diagram</a:t>
            </a:r>
            <a:endParaRPr/>
          </a:p>
        </p:txBody>
      </p:sp>
      <p:sp>
        <p:nvSpPr>
          <p:cNvPr id="296" name="Google Shape;296;p41"/>
          <p:cNvSpPr txBox="1"/>
          <p:nvPr>
            <p:ph idx="1" type="subTitle"/>
          </p:nvPr>
        </p:nvSpPr>
        <p:spPr>
          <a:xfrm>
            <a:off x="533400" y="1657350"/>
            <a:ext cx="81534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Tastey Class Diagram</a:t>
            </a:r>
            <a:endParaRPr/>
          </a:p>
        </p:txBody>
      </p:sp>
      <p:pic>
        <p:nvPicPr>
          <p:cNvPr id="302" name="Google Shape;302;p42"/>
          <p:cNvPicPr preferRelativeResize="0"/>
          <p:nvPr/>
        </p:nvPicPr>
        <p:blipFill rotWithShape="1">
          <a:blip r:embed="rId3">
            <a:alphaModFix/>
          </a:blip>
          <a:srcRect b="16421" l="26442" r="20193" t="24508"/>
          <a:stretch/>
        </p:blipFill>
        <p:spPr>
          <a:xfrm>
            <a:off x="2053140" y="1307850"/>
            <a:ext cx="5527610" cy="38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/>
          <p:nvPr>
            <p:ph type="ctrTitle"/>
          </p:nvPr>
        </p:nvSpPr>
        <p:spPr>
          <a:xfrm>
            <a:off x="533400" y="819150"/>
            <a:ext cx="81534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Architectural Design</a:t>
            </a:r>
            <a:endParaRPr/>
          </a:p>
        </p:txBody>
      </p:sp>
      <p:sp>
        <p:nvSpPr>
          <p:cNvPr id="308" name="Google Shape;308;p43"/>
          <p:cNvSpPr txBox="1"/>
          <p:nvPr>
            <p:ph idx="1" type="subTitle"/>
          </p:nvPr>
        </p:nvSpPr>
        <p:spPr>
          <a:xfrm>
            <a:off x="533400" y="1657350"/>
            <a:ext cx="81534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View Controller</a:t>
            </a:r>
            <a:endParaRPr/>
          </a:p>
        </p:txBody>
      </p:sp>
      <p:pic>
        <p:nvPicPr>
          <p:cNvPr id="314" name="Google Shape;3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636" y="1307850"/>
            <a:ext cx="4864727" cy="38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/>
          <p:nvPr>
            <p:ph type="title"/>
          </p:nvPr>
        </p:nvSpPr>
        <p:spPr>
          <a:xfrm>
            <a:off x="457200" y="133350"/>
            <a:ext cx="82296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</a:t>
            </a:r>
            <a:endParaRPr/>
          </a:p>
        </p:txBody>
      </p:sp>
      <p:sp>
        <p:nvSpPr>
          <p:cNvPr id="320" name="Google Shape;320;p45"/>
          <p:cNvSpPr txBox="1"/>
          <p:nvPr/>
        </p:nvSpPr>
        <p:spPr>
          <a:xfrm>
            <a:off x="585975" y="1063425"/>
            <a:ext cx="82296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Diagrams created using Creately and UMLet software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Food photos provided by Cade Edwards and Charlotte Phanthavilay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Slideshow theme provided by Free Google Slides Templates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Scope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1297500" y="1307850"/>
            <a:ext cx="7038900" cy="3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Read Recipes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/>
              <a:t>Ingredients, Steps, Stories, Photos</a:t>
            </a:r>
            <a:endParaRPr sz="16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Manage Recipes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/>
              <a:t>Add, Load, Delete, and Search for Recipes</a:t>
            </a:r>
            <a:endParaRPr sz="16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Accessibility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/>
              <a:t>Day and Night Mode, Adjust Dietary Restrictions, Manage Account</a:t>
            </a:r>
            <a:endParaRPr sz="16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for Tastey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Easily accessible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/>
              <a:t>Anyone from the age of 12 to 112 should be able to use this software</a:t>
            </a:r>
            <a:endParaRPr sz="16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Inclusive for even the pickiest of eaters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/>
              <a:t>Accounts for allergies, diets, and dislikes</a:t>
            </a:r>
            <a:endParaRPr sz="16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Takes the math out of cooking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/>
              <a:t>Select your serving size and relax</a:t>
            </a:r>
            <a:endParaRPr sz="16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Indecisive? No worries!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/>
              <a:t>Search for recipes based on even the vaguest of keywords</a:t>
            </a:r>
            <a:endParaRPr sz="16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ctrTitle"/>
          </p:nvPr>
        </p:nvSpPr>
        <p:spPr>
          <a:xfrm>
            <a:off x="533400" y="819150"/>
            <a:ext cx="81534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Estimation</a:t>
            </a:r>
            <a:endParaRPr/>
          </a:p>
        </p:txBody>
      </p:sp>
      <p:sp>
        <p:nvSpPr>
          <p:cNvPr id="133" name="Google Shape;133;p22"/>
          <p:cNvSpPr txBox="1"/>
          <p:nvPr>
            <p:ph idx="1" type="subTitle"/>
          </p:nvPr>
        </p:nvSpPr>
        <p:spPr>
          <a:xfrm>
            <a:off x="533400" y="1657350"/>
            <a:ext cx="81534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 Method</a:t>
            </a:r>
            <a:endParaRPr/>
          </a:p>
        </p:txBody>
      </p:sp>
      <p:sp>
        <p:nvSpPr>
          <p:cNvPr id="139" name="Google Shape;139;p23"/>
          <p:cNvSpPr txBox="1"/>
          <p:nvPr/>
        </p:nvSpPr>
        <p:spPr>
          <a:xfrm>
            <a:off x="553425" y="1627700"/>
            <a:ext cx="785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FP = 81.6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b="25742" l="24740" r="11856" t="37831"/>
          <a:stretch/>
        </p:blipFill>
        <p:spPr>
          <a:xfrm>
            <a:off x="0" y="2684850"/>
            <a:ext cx="6354698" cy="24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 rotWithShape="1">
          <a:blip r:embed="rId4">
            <a:alphaModFix/>
          </a:blip>
          <a:srcRect b="16445" l="38659" r="22024" t="28106"/>
          <a:stretch/>
        </p:blipFill>
        <p:spPr>
          <a:xfrm>
            <a:off x="6354705" y="2684850"/>
            <a:ext cx="2789294" cy="24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of Hardware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Tastey is a simple application that will rely on users devices and servers</a:t>
            </a:r>
            <a:br>
              <a:rPr lang="en"/>
            </a:br>
            <a:br>
              <a:rPr lang="en"/>
            </a:br>
            <a:r>
              <a:rPr lang="en"/>
              <a:t>Servers need not be accessed </a:t>
            </a:r>
            <a:r>
              <a:rPr lang="en"/>
              <a:t>frequently</a:t>
            </a:r>
            <a:r>
              <a:rPr lang="en"/>
              <a:t> or quickly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Estimated $150 monthly, $1,800 annually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of Software</a:t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No paid software required to create our project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If ported to app stores, must pay application fee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/>
              <a:t>Apple - $99 annually</a:t>
            </a:r>
            <a:endParaRPr sz="16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/>
              <a:t>Google - $25 flat rate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of </a:t>
            </a:r>
            <a:r>
              <a:rPr lang="en"/>
              <a:t>Personnel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This is a passion project, so a small team of 6 members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3 hours per day, 5 days per week, over 4 month period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$20 per hour, comes to $9,600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